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jcdOicp8PmjoUI7vXCN+OZBCCU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45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4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apers.nips.cc/paper_files/paper/2021/file/49ad23d1ec9fa4bd8d77d02681df5cfa-Paper.pdf" TargetMode="External"/><Relationship Id="rId4" Type="http://schemas.openxmlformats.org/officeDocument/2006/relationships/hyperlink" Target="https://papers.nips.cc/paper_files/paper/2021/file/49ad23d1ec9fa4bd8d77d02681df5cfa-Paper.pdf" TargetMode="External"/><Relationship Id="rId5" Type="http://schemas.openxmlformats.org/officeDocument/2006/relationships/hyperlink" Target="https://papers.nips.cc/paper_files/paper/2021/file/49ad23d1ec9fa4bd8d77d02681df5cfa-Paper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arxiv.org/pdf/1412.6572.pdf" TargetMode="External"/><Relationship Id="rId6" Type="http://schemas.openxmlformats.org/officeDocument/2006/relationships/hyperlink" Target="https://arxiv.org/pdf/1412.6572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2211.01324.pdf" TargetMode="External"/><Relationship Id="rId4" Type="http://schemas.openxmlformats.org/officeDocument/2006/relationships/hyperlink" Target="https://arxiv.org/pdf/2211.01324.pdf" TargetMode="External"/><Relationship Id="rId5" Type="http://schemas.openxmlformats.org/officeDocument/2006/relationships/hyperlink" Target="https://arxiv.org/pdf/2211.01324.pdf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103.10951" TargetMode="External"/><Relationship Id="rId4" Type="http://schemas.openxmlformats.org/officeDocument/2006/relationships/hyperlink" Target="https://arxiv.org/abs/2103.1095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226799" y="1832575"/>
            <a:ext cx="8690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zh-TW" sz="2700"/>
              <a:t>Blended Diffusion for Text-driven Editing of Natural Images</a:t>
            </a:r>
            <a:endParaRPr sz="2700"/>
          </a:p>
        </p:txBody>
      </p:sp>
      <p:sp>
        <p:nvSpPr>
          <p:cNvPr id="130" name="Google Shape;130;p1"/>
          <p:cNvSpPr txBox="1"/>
          <p:nvPr/>
        </p:nvSpPr>
        <p:spPr>
          <a:xfrm>
            <a:off x="3878255" y="2506078"/>
            <a:ext cx="1387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CVPR, 2022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748164" y="3940888"/>
            <a:ext cx="1932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310552069 王盈皓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311553009 許瑋芸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311552004 李明倫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49" y="2866376"/>
            <a:ext cx="5829299" cy="64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sp>
        <p:nvSpPr>
          <p:cNvPr id="208" name="Google Shape;208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Dhariwal and Nichol use a classifier pretrained on noisy images to guide generation towards a target class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A pretrained CLIP model may be used to guide diffusion towards a target prompt</a:t>
            </a:r>
            <a:endParaRPr/>
          </a:p>
        </p:txBody>
      </p:sp>
      <p:sp>
        <p:nvSpPr>
          <p:cNvPr id="209" name="Google Shape;209;p10"/>
          <p:cNvSpPr txBox="1"/>
          <p:nvPr/>
        </p:nvSpPr>
        <p:spPr>
          <a:xfrm>
            <a:off x="508992" y="4491551"/>
            <a:ext cx="81260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Prafulla Dhariwal and Alexander Nichol. Diffusion models beat gans on image synthesis. </a:t>
            </a:r>
            <a:r>
              <a:rPr b="0" i="1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Advances in Neural Information Processing Systems</a:t>
            </a:r>
            <a:r>
              <a:rPr b="0" i="0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, 34, 2021.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pic>
        <p:nvPicPr>
          <p:cNvPr id="215" name="Google Shape;21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805" y="1369219"/>
            <a:ext cx="4842390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pic>
        <p:nvPicPr>
          <p:cNvPr id="221" name="Google Shape;22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652" y="1369219"/>
            <a:ext cx="4842390" cy="326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370" y="1507313"/>
            <a:ext cx="2999759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368" y="2476375"/>
            <a:ext cx="2999763" cy="48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/>
          <p:nvPr/>
        </p:nvSpPr>
        <p:spPr>
          <a:xfrm>
            <a:off x="1179275" y="3236700"/>
            <a:ext cx="2250300" cy="360600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pic>
        <p:nvPicPr>
          <p:cNvPr id="230" name="Google Shape;230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652" y="1369219"/>
            <a:ext cx="4842390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/>
          <p:nvPr/>
        </p:nvSpPr>
        <p:spPr>
          <a:xfrm>
            <a:off x="1242775" y="3512425"/>
            <a:ext cx="2961000" cy="265200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pic>
        <p:nvPicPr>
          <p:cNvPr id="237" name="Google Shape;23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652" y="1369219"/>
            <a:ext cx="4842390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/>
          <p:nvPr/>
        </p:nvSpPr>
        <p:spPr>
          <a:xfrm>
            <a:off x="1242775" y="3724525"/>
            <a:ext cx="3329100" cy="265200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542" y="2734947"/>
            <a:ext cx="4089158" cy="53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8942" y="3499870"/>
            <a:ext cx="3936758" cy="72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pic>
        <p:nvPicPr>
          <p:cNvPr id="246" name="Google Shape;24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652" y="1369219"/>
            <a:ext cx="4842390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/>
          <p:nvPr/>
        </p:nvSpPr>
        <p:spPr>
          <a:xfrm>
            <a:off x="1242775" y="3883600"/>
            <a:ext cx="2115000" cy="297000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Local CLIP-guided diffusion</a:t>
            </a:r>
            <a:endParaRPr/>
          </a:p>
        </p:txBody>
      </p:sp>
      <p:sp>
        <p:nvSpPr>
          <p:cNvPr id="253" name="Google Shape;253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Problem: Even with a relatively large lambda=1000, the background is only roughly preserved and the foreground is severely limited</a:t>
            </a:r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482" y="2881999"/>
            <a:ext cx="6239036" cy="19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/>
          <p:nvPr/>
        </p:nvSpPr>
        <p:spPr>
          <a:xfrm>
            <a:off x="4357934" y="2942767"/>
            <a:ext cx="1930504" cy="1926890"/>
          </a:xfrm>
          <a:prstGeom prst="frame">
            <a:avLst>
              <a:gd fmla="val 133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Background preserving blending</a:t>
            </a:r>
            <a:endParaRPr/>
          </a:p>
        </p:txBody>
      </p:sp>
      <p:sp>
        <p:nvSpPr>
          <p:cNvPr id="261" name="Google Shape;261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A Naïve way to preserve the background: Let lambda in algorithm 1 be 0 to get an image x_hat. Then replace the background with original image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TW"/>
              <a:t>Will fail to produce a seamless result</a:t>
            </a:r>
            <a:endParaRPr/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117" y="2669260"/>
            <a:ext cx="8317767" cy="22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sp>
        <p:nvSpPr>
          <p:cNvPr id="268" name="Google Shape;268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Blend each of the </a:t>
            </a:r>
            <a:r>
              <a:rPr lang="zh-TW">
                <a:solidFill>
                  <a:srgbClr val="FF0000"/>
                </a:solidFill>
              </a:rPr>
              <a:t>noisy images progressively generated by the CLIP-guided process</a:t>
            </a:r>
            <a:r>
              <a:rPr lang="zh-TW"/>
              <a:t> with the </a:t>
            </a:r>
            <a:r>
              <a:rPr lang="zh-TW">
                <a:solidFill>
                  <a:srgbClr val="2F5496"/>
                </a:solidFill>
              </a:rPr>
              <a:t>corresponding noisy version of the input image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257" y="2289027"/>
            <a:ext cx="7375094" cy="25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Background preserving blending</a:t>
            </a:r>
            <a:endParaRPr/>
          </a:p>
        </p:txBody>
      </p:sp>
      <p:sp>
        <p:nvSpPr>
          <p:cNvPr id="275" name="Google Shape;275;p1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In their pioneering work, Burt and Adelson [7] show that two images can be blended smoothly by separately blending each level of their Laplacian pyramids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Our key hypothesis is that at each step during the diffusion process, a noisy la- tent is projected onto a manifold of natural images noised to a certain level. While blending two noisy images (from the same level) yields a result that likely lies outside the mani- fold, the next diffusion step projects the result onto the next level manifold, thus ameliorating the incoherence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23" y="2427415"/>
            <a:ext cx="7191354" cy="23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/>
          <p:nvPr/>
        </p:nvSpPr>
        <p:spPr>
          <a:xfrm>
            <a:off x="2627542" y="2781542"/>
            <a:ext cx="5452130" cy="19319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628650" y="1268016"/>
            <a:ext cx="8301808" cy="9886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Region-based editing of real-world natural images using natural language text guidance.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12" y="3054068"/>
            <a:ext cx="1472725" cy="138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821" y="3456457"/>
            <a:ext cx="1701571" cy="4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6947" y="3031750"/>
            <a:ext cx="1435241" cy="13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328" y="3011360"/>
            <a:ext cx="1475209" cy="14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3575" y="2995672"/>
            <a:ext cx="1475200" cy="146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pic>
        <p:nvPicPr>
          <p:cNvPr id="281" name="Google Shape;281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258" y="1130030"/>
            <a:ext cx="4969483" cy="373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pic>
        <p:nvPicPr>
          <p:cNvPr id="287" name="Google Shape;28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82" y="1130030"/>
            <a:ext cx="4969484" cy="37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/>
          <p:nvPr/>
        </p:nvSpPr>
        <p:spPr>
          <a:xfrm>
            <a:off x="1125809" y="3684722"/>
            <a:ext cx="1790054" cy="328747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4572000" y="3199974"/>
            <a:ext cx="313777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step of local CLIP-guided diffusion with lambda = 0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pic>
        <p:nvPicPr>
          <p:cNvPr id="295" name="Google Shape;295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82" y="1130030"/>
            <a:ext cx="4969484" cy="37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/>
          <p:nvPr/>
        </p:nvSpPr>
        <p:spPr>
          <a:xfrm>
            <a:off x="1125809" y="3882007"/>
            <a:ext cx="2068328" cy="328747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9530" y="2999843"/>
            <a:ext cx="3626994" cy="5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pic>
        <p:nvPicPr>
          <p:cNvPr id="303" name="Google Shape;30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82" y="1130030"/>
            <a:ext cx="4969484" cy="3739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/>
          <p:nvPr/>
        </p:nvSpPr>
        <p:spPr>
          <a:xfrm>
            <a:off x="1125809" y="4069897"/>
            <a:ext cx="2481688" cy="328747"/>
          </a:xfrm>
          <a:prstGeom prst="frame">
            <a:avLst>
              <a:gd fmla="val 4599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6219175" y="1200900"/>
            <a:ext cx="2146800" cy="137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6219175" y="3498650"/>
            <a:ext cx="2146800" cy="137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6733500" y="1849450"/>
            <a:ext cx="1118150" cy="368975"/>
          </a:xfrm>
          <a:prstGeom prst="flowChartPunchedTap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7426775" y="1603425"/>
            <a:ext cx="89400" cy="8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6115675" y="2747975"/>
            <a:ext cx="2353800" cy="50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CLIP-guided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/>
          <p:nvPr/>
        </p:nvSpPr>
        <p:spPr>
          <a:xfrm rot="1734991">
            <a:off x="6694754" y="3882048"/>
            <a:ext cx="1195636" cy="704449"/>
          </a:xfrm>
          <a:prstGeom prst="flowChartPunchedTap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7579175" y="4270425"/>
            <a:ext cx="89400" cy="8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In the final step, the entire region outside the mask is replaced with the corresponding region from the input image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Text-driven blended diffusion</a:t>
            </a:r>
            <a:endParaRPr/>
          </a:p>
        </p:txBody>
      </p:sp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252" y="2026239"/>
            <a:ext cx="2874090" cy="28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62" y="2026239"/>
            <a:ext cx="2861872" cy="28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4135" y="2292326"/>
            <a:ext cx="1943633" cy="2329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/>
          <p:nvPr/>
        </p:nvSpPr>
        <p:spPr>
          <a:xfrm>
            <a:off x="3946145" y="3887390"/>
            <a:ext cx="846535" cy="846535"/>
          </a:xfrm>
          <a:prstGeom prst="donut">
            <a:avLst>
              <a:gd fmla="val 3692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Adversarial examples is a well known phenomenon that may occur when optimizing an image directly on its pixel values</a:t>
            </a:r>
            <a:endParaRPr/>
          </a:p>
        </p:txBody>
      </p:sp>
      <p:sp>
        <p:nvSpPr>
          <p:cNvPr id="327" name="Google Shape;327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Extending augmentations</a:t>
            </a:r>
            <a:endParaRPr/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507" y="2022782"/>
            <a:ext cx="5829301" cy="22649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 txBox="1"/>
          <p:nvPr/>
        </p:nvSpPr>
        <p:spPr>
          <a:xfrm>
            <a:off x="508992" y="4491551"/>
            <a:ext cx="81260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Goodfellow, I. J., Shlens, J., &amp; Szegedy, C. (2014). Explaining and harnessing adversarial examples. </a:t>
            </a:r>
            <a:r>
              <a:rPr b="0" i="1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arXiv preprint arXiv:1412.6572</a:t>
            </a:r>
            <a:r>
              <a:rPr b="0" i="0" lang="zh-TW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Extending augmentations</a:t>
            </a:r>
            <a:endParaRPr/>
          </a:p>
        </p:txBody>
      </p:sp>
      <p:pic>
        <p:nvPicPr>
          <p:cNvPr id="335" name="Google Shape;33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850" y="1799025"/>
            <a:ext cx="4145100" cy="6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50" y="3268475"/>
            <a:ext cx="4145401" cy="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/>
        </p:nvSpPr>
        <p:spPr>
          <a:xfrm>
            <a:off x="426840" y="1337333"/>
            <a:ext cx="286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Perspective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426851" y="2818993"/>
            <a:ext cx="192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Affine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9650" y="1420425"/>
            <a:ext cx="4434351" cy="3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Experiments</a:t>
            </a:r>
            <a:endParaRPr/>
          </a:p>
        </p:txBody>
      </p:sp>
      <p:sp>
        <p:nvSpPr>
          <p:cNvPr id="345" name="Google Shape;345;p2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comparison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conducted a preliminary user study comparing between the different results of the baselines.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43" y="2172889"/>
            <a:ext cx="7349713" cy="199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Qualitative comparison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801" y="1100593"/>
            <a:ext cx="3415981" cy="17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 txBox="1"/>
          <p:nvPr/>
        </p:nvSpPr>
        <p:spPr>
          <a:xfrm>
            <a:off x="4246775" y="1704788"/>
            <a:ext cx="339128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4709199" y="1799447"/>
            <a:ext cx="382618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“tie with black and yellow stripes”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655" y="2885324"/>
            <a:ext cx="4814705" cy="15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9"/>
          <p:cNvSpPr txBox="1"/>
          <p:nvPr/>
        </p:nvSpPr>
        <p:spPr>
          <a:xfrm>
            <a:off x="5894323" y="4399513"/>
            <a:ext cx="596032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2120394" y="4399513"/>
            <a:ext cx="1513639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CLIP-guided diffusion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3903590" y="4395281"/>
            <a:ext cx="113083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VQGAN-CLIP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/>
        </p:nvSpPr>
        <p:spPr>
          <a:xfrm>
            <a:off x="628650" y="1268016"/>
            <a:ext cx="8078932" cy="29276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operate on real images, rather than generated ones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restricted to a specific domain, such as human faces or bedrooms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Modifies only a user-specified region, while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preserving the rest of the image.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Yields globally coherent (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seamless</a:t>
            </a: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editing results.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Capable of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generating multiple results </a:t>
            </a: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same input.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Goal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Text-driven object editing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044" y="1397566"/>
            <a:ext cx="6189609" cy="33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0"/>
          <p:cNvSpPr txBox="1"/>
          <p:nvPr/>
        </p:nvSpPr>
        <p:spPr>
          <a:xfrm>
            <a:off x="851358" y="2115704"/>
            <a:ext cx="1032235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dog”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546350" y="3406025"/>
            <a:ext cx="1861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“body of a standing dog”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Scribble-guided editing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1"/>
          <p:cNvGrpSpPr/>
          <p:nvPr/>
        </p:nvGrpSpPr>
        <p:grpSpPr>
          <a:xfrm>
            <a:off x="1195232" y="1463511"/>
            <a:ext cx="6753535" cy="2333133"/>
            <a:chOff x="1741844" y="2314769"/>
            <a:chExt cx="8300950" cy="2747423"/>
          </a:xfrm>
        </p:grpSpPr>
        <p:pic>
          <p:nvPicPr>
            <p:cNvPr id="379" name="Google Shape;37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49687" y="2314769"/>
              <a:ext cx="2675751" cy="274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41844" y="2368957"/>
              <a:ext cx="2560542" cy="2654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72739" y="2352477"/>
              <a:ext cx="2570055" cy="26170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31"/>
          <p:cNvSpPr txBox="1"/>
          <p:nvPr/>
        </p:nvSpPr>
        <p:spPr>
          <a:xfrm>
            <a:off x="2317050" y="3796600"/>
            <a:ext cx="4509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scribble on existing object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mask around the scribble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 on text prompt “leopard”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388" name="Google Shape;388;p3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proposed method improves the ability of the background preservation and outperforms the baselines.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 method can achieve the multiple outcomes using the same text prompt.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Final Project Proposal</a:t>
            </a:r>
            <a:endParaRPr/>
          </a:p>
        </p:txBody>
      </p:sp>
      <p:sp>
        <p:nvSpPr>
          <p:cNvPr id="400" name="Google Shape;400;p3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/>
        </p:nvSpPr>
        <p:spPr>
          <a:xfrm>
            <a:off x="628650" y="1369225"/>
            <a:ext cx="4360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 from eDiff-I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text-to-image generation process, the denoiser focus on different aspects of the data during the different noise level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they use an ensemble approach that different ‘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expert denoisers</a:t>
            </a: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are dedicated on different intervals of noise level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738150" y="4620300"/>
            <a:ext cx="766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Balaji, Y., Nah, S., Huang, X., Vahdat, A., Song, J., Kreis, K., ... &amp; Liu, M. Y. (2022). ediffi: Text-to-image diffusion models with an ensemble of expert denoisers. </a:t>
            </a:r>
            <a:r>
              <a:rPr b="0" i="1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arXiv preprint arXiv:2211.01324</a:t>
            </a:r>
            <a:r>
              <a:rPr b="0" i="0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7662" y="189925"/>
            <a:ext cx="3612276" cy="28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2025" y="3050604"/>
            <a:ext cx="4360200" cy="132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628650" y="136922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using different models in different steps, we will try to use 2 models in the same time to denoise with different scheduled weight coefficients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b="0" i="0" lang="zh-TW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Task: Text-to-image / Class-condition</a:t>
            </a:r>
            <a:r>
              <a:rPr lang="zh-TW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</a:t>
            </a:r>
            <a:r>
              <a:rPr b="0" i="0" lang="zh-TW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 generation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b="0" i="0" lang="zh-TW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Datasets: MS COCO / ImageNet, …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b="0" i="0" lang="zh-TW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 metrics: FID score, CLIP score / ResNet ImageNet-pretrained classifier, …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2276675" y="3741796"/>
            <a:ext cx="4145850" cy="834462"/>
          </a:xfrm>
          <a:prstGeom prst="flowChartDocumen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Expert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/>
          <p:nvPr/>
        </p:nvSpPr>
        <p:spPr>
          <a:xfrm rot="10800000">
            <a:off x="2276675" y="4364679"/>
            <a:ext cx="4145850" cy="75313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4780175" y="4541150"/>
            <a:ext cx="11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Expert 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/>
          <p:nvPr/>
        </p:nvSpPr>
        <p:spPr>
          <a:xfrm rot="5400000">
            <a:off x="4264175" y="1583450"/>
            <a:ext cx="171000" cy="4145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2558009" y="3189200"/>
            <a:ext cx="35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t=T……t=0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2140200" y="3741800"/>
            <a:ext cx="171000" cy="137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1060450" y="4122050"/>
            <a:ext cx="102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Denoise ratio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/>
          <p:nvPr/>
        </p:nvSpPr>
        <p:spPr>
          <a:xfrm>
            <a:off x="628650" y="3535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the paper proposed approach: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one model for the whole process, then branch it into two separated experts for different noise levels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1609925" y="3532550"/>
            <a:ext cx="5990100" cy="506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Pretrained model for all noise levels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7"/>
          <p:cNvSpPr/>
          <p:nvPr/>
        </p:nvSpPr>
        <p:spPr>
          <a:xfrm rot="-1873915">
            <a:off x="3368626" y="4136152"/>
            <a:ext cx="461714" cy="3108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7"/>
          <p:cNvSpPr/>
          <p:nvPr/>
        </p:nvSpPr>
        <p:spPr>
          <a:xfrm rot="-8554739">
            <a:off x="5278973" y="4136082"/>
            <a:ext cx="461601" cy="31093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1609925" y="4555250"/>
            <a:ext cx="3027900" cy="506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Expert model 1 for higher noise levels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4637700" y="4555250"/>
            <a:ext cx="2962200" cy="506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Expert model 2 for lower noise levels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7"/>
          <p:cNvSpPr/>
          <p:nvPr/>
        </p:nvSpPr>
        <p:spPr>
          <a:xfrm rot="5400000">
            <a:off x="4440775" y="390475"/>
            <a:ext cx="313800" cy="5975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2015250" y="2800825"/>
            <a:ext cx="51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t=T……t=0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/>
        </p:nvSpPr>
        <p:spPr>
          <a:xfrm>
            <a:off x="628650" y="3535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zh-TW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8"/>
          <p:cNvSpPr txBox="1"/>
          <p:nvPr/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38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 startAt="2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approach: Use the pretrained model from approach 1, then branch into two models which would denoise jointly with: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72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weighted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72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weighted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72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(Learned weighted)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72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size: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models, each with the same size as the baseline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b="0" i="0" lang="zh-TW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total model’s size to match the size of the baseline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Thanks</a:t>
            </a:r>
            <a:endParaRPr/>
          </a:p>
        </p:txBody>
      </p:sp>
      <p:sp>
        <p:nvSpPr>
          <p:cNvPr id="450" name="Google Shape;450;p3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Goal</a:t>
            </a:r>
            <a:endParaRPr/>
          </a:p>
        </p:txBody>
      </p:sp>
      <p:pic>
        <p:nvPicPr>
          <p:cNvPr id="157" name="Google Shape;15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665" y="1454646"/>
            <a:ext cx="7376670" cy="330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665" y="1773299"/>
            <a:ext cx="7376670" cy="330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Goal</a:t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6441551" y="3659749"/>
            <a:ext cx="846535" cy="846535"/>
          </a:xfrm>
          <a:prstGeom prst="donut">
            <a:avLst>
              <a:gd fmla="val 3692" name="adj"/>
            </a:avLst>
          </a:prstGeom>
          <a:solidFill>
            <a:srgbClr val="E509C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628650" y="1016072"/>
            <a:ext cx="8078932" cy="503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transition should be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seamless</a:t>
            </a: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Goal</a:t>
            </a:r>
            <a:endParaRPr/>
          </a:p>
        </p:txBody>
      </p:sp>
      <p:pic>
        <p:nvPicPr>
          <p:cNvPr id="171" name="Google Shape;171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665" y="1773299"/>
            <a:ext cx="7376670" cy="330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628650" y="1016072"/>
            <a:ext cx="8078932" cy="503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masked region should be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consistent</a:t>
            </a: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with text prompt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3953417" y="3776228"/>
            <a:ext cx="826402" cy="689371"/>
          </a:xfrm>
          <a:prstGeom prst="rect">
            <a:avLst/>
          </a:prstGeom>
          <a:noFill/>
          <a:ln cap="flat" cmpd="sng" w="571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3626427" y="1752516"/>
            <a:ext cx="1891145" cy="367229"/>
          </a:xfrm>
          <a:prstGeom prst="rect">
            <a:avLst/>
          </a:prstGeom>
          <a:noFill/>
          <a:ln cap="flat" cmpd="sng" w="571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6436843" y="3776228"/>
            <a:ext cx="826402" cy="689371"/>
          </a:xfrm>
          <a:prstGeom prst="rect">
            <a:avLst/>
          </a:prstGeom>
          <a:noFill/>
          <a:ln cap="flat" cmpd="sng" w="571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Goal</a:t>
            </a:r>
            <a:endParaRPr/>
          </a:p>
        </p:txBody>
      </p:sp>
      <p:pic>
        <p:nvPicPr>
          <p:cNvPr id="181" name="Google Shape;18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665" y="1773299"/>
            <a:ext cx="7376670" cy="330785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/>
          <p:nvPr/>
        </p:nvSpPr>
        <p:spPr>
          <a:xfrm>
            <a:off x="735806" y="2190315"/>
            <a:ext cx="2553890" cy="2596753"/>
          </a:xfrm>
          <a:prstGeom prst="frame">
            <a:avLst>
              <a:gd fmla="val 2211" name="adj1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5854304" y="2190315"/>
            <a:ext cx="2553890" cy="2596753"/>
          </a:xfrm>
          <a:prstGeom prst="frame">
            <a:avLst>
              <a:gd fmla="val 2211" name="adj1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3332562" y="2190315"/>
            <a:ext cx="2475309" cy="2596753"/>
          </a:xfrm>
          <a:prstGeom prst="frame">
            <a:avLst>
              <a:gd fmla="val 2211" name="adj1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4029075" y="3811946"/>
            <a:ext cx="696516" cy="558105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410891" y="3811946"/>
            <a:ext cx="696516" cy="558105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411515" y="3811946"/>
            <a:ext cx="696516" cy="558105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628650" y="1016072"/>
            <a:ext cx="8078932" cy="503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zh-TW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unmasked region should be </a:t>
            </a:r>
            <a:r>
              <a:rPr b="0" i="0" lang="zh-TW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consistent with source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zh-TW"/>
              <a:t>Method</a:t>
            </a:r>
            <a:endParaRPr/>
          </a:p>
        </p:txBody>
      </p:sp>
      <p:sp>
        <p:nvSpPr>
          <p:cNvPr id="194" name="Google Shape;194;p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/>
              <a:t>Related work</a:t>
            </a:r>
            <a:endParaRPr/>
          </a:p>
        </p:txBody>
      </p:sp>
      <p:sp>
        <p:nvSpPr>
          <p:cNvPr id="200" name="Google Shape;200;p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DDPM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CLIP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Paint by word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not able to edit real world images, and no strictly background preservation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/>
              <a:t>Paint by word++ (VQGAN-CLIP + Paint by word)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zh-TW"/>
              <a:t>can applied on real world images</a:t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508992" y="4491551"/>
            <a:ext cx="8126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Bau, D., Andonian, A., Cui, A., Park, Y., Jahanian, A., Oliva, A., &amp; Torralba, A. (2021). Paint by word. </a:t>
            </a:r>
            <a:r>
              <a:rPr b="0" i="1" lang="zh-TW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arXiv preprint arXiv:2103.10951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